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5" r:id="rId80"/>
    <p:sldId id="389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90" r:id="rId96"/>
    <p:sldId id="350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7D39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254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8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8A8F">
              <a:alpha val="7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BF8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8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body" sz="quarter" idx="13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4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sz="half" idx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.com.cn/jsref/dom_obj_navigator.as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209570/209570.ht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baike.baidu.com/view/455968.ht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1068631/1068631.htm" TargetMode="External"/><Relationship Id="rId7" Type="http://schemas.openxmlformats.org/officeDocument/2006/relationships/hyperlink" Target="http://baike.baidu.com/subview/1708/1708.ht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baike.baidu.com/view/478896.htm" TargetMode="External"/><Relationship Id="rId5" Type="http://schemas.openxmlformats.org/officeDocument/2006/relationships/hyperlink" Target="http://baike.baidu.com/subview/50897/50897.htm" TargetMode="External"/><Relationship Id="rId4" Type="http://schemas.openxmlformats.org/officeDocument/2006/relationships/hyperlink" Target="http://baike.baidu.com/subview/779059/779059.htm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view/2353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baike.baidu.com/view/810176.htm" TargetMode="External"/><Relationship Id="rId4" Type="http://schemas.openxmlformats.org/officeDocument/2006/relationships/hyperlink" Target="http://baike.baidu.com/view/40829.htm" TargetMode="Externa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JavaScript</a:t>
            </a:r>
          </a:p>
        </p:txBody>
      </p:sp>
      <p:sp>
        <p:nvSpPr>
          <p:cNvPr id="138" name="Shape 138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Chen</a:t>
            </a:r>
            <a:r>
              <a:rPr lang="en-US" altLang="zh-CN" dirty="0" err="1"/>
              <a:t>.Si.Tong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rPr dirty="0" err="1"/>
              <a:t>如何引入js</a:t>
            </a:r>
            <a:r>
              <a:rPr dirty="0"/>
              <a:t>?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rPr dirty="0" err="1"/>
              <a:t>页面内嵌</a:t>
            </a:r>
            <a:r>
              <a:rPr dirty="0"/>
              <a:t>&lt;script&gt;&lt;/script&gt;</a:t>
            </a:r>
            <a:r>
              <a:rPr dirty="0" err="1"/>
              <a:t>标签</a:t>
            </a:r>
            <a:endParaRPr dirty="0"/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rPr dirty="0" err="1"/>
              <a:t>外部引入</a:t>
            </a:r>
            <a:r>
              <a:rPr dirty="0"/>
              <a:t>&lt;script </a:t>
            </a:r>
            <a:r>
              <a:rPr dirty="0" err="1"/>
              <a:t>src</a:t>
            </a:r>
            <a:r>
              <a:rPr dirty="0"/>
              <a:t>=“location”&gt;&lt;/script&gt;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rPr dirty="0"/>
              <a:t>为符合web标准（w3c标准中的一项）结构、样式、行为相分离，通常会采用外部引入</a:t>
            </a:r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轮播图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仿照优酷电影主页</a:t>
            </a:r>
            <a:endParaRPr dirty="0"/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/>
              <a:t>1.ele.onxxx = function (event) {}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兼容性很好，但是一个元素只能绑定一个处理程序</a:t>
            </a:r>
            <a:endParaRPr dirty="0"/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基本等同于写在HTML行间上</a:t>
            </a:r>
            <a:endParaRPr dirty="0"/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/>
              <a:t>2.</a:t>
            </a:r>
            <a:r>
              <a:rPr lang="en-US" altLang="zh-CN" dirty="0"/>
              <a:t>ele</a:t>
            </a:r>
            <a:r>
              <a:rPr dirty="0"/>
              <a:t>.addEventListener(type, </a:t>
            </a:r>
            <a:r>
              <a:rPr dirty="0" err="1"/>
              <a:t>fn</a:t>
            </a:r>
            <a:r>
              <a:rPr dirty="0"/>
              <a:t>, false);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/>
              <a:t>IE9以下不兼容，可以为一个事件绑定多个处理程序</a:t>
            </a:r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/>
              <a:t>3.</a:t>
            </a:r>
            <a:r>
              <a:rPr lang="en-US" altLang="zh-CN" dirty="0"/>
              <a:t>ele</a:t>
            </a:r>
            <a:r>
              <a:rPr dirty="0"/>
              <a:t>.attachEvent(‘on’ + type, </a:t>
            </a:r>
            <a:r>
              <a:rPr dirty="0" err="1"/>
              <a:t>fn</a:t>
            </a:r>
            <a:r>
              <a:rPr dirty="0"/>
              <a:t>);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IE独有，一个事件同样可以绑定多个处理程序</a:t>
            </a:r>
            <a:endParaRPr dirty="0"/>
          </a:p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小练习：参见神马笔试题</a:t>
            </a:r>
            <a:endParaRPr dirty="0"/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/>
              <a:t>1.ele.onxxx = function (event) {}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/>
              <a:t>2.obj.addEventListener(type, </a:t>
            </a:r>
            <a:r>
              <a:rPr dirty="0" err="1"/>
              <a:t>fn</a:t>
            </a:r>
            <a:r>
              <a:rPr dirty="0"/>
              <a:t>, false);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/>
              <a:t>3.obj.attachEvent(‘on’ + type, </a:t>
            </a:r>
            <a:r>
              <a:rPr dirty="0" err="1"/>
              <a:t>fn</a:t>
            </a:r>
            <a:r>
              <a:rPr dirty="0"/>
              <a:t>);</a:t>
            </a:r>
          </a:p>
          <a:p>
            <a:pPr marL="731774" lvl="1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 err="1"/>
              <a:t>程序this指向window</a:t>
            </a:r>
            <a:endParaRPr dirty="0"/>
          </a:p>
          <a:p>
            <a:pPr marL="365887" indent="-365887" defTabSz="306324">
              <a:spcBef>
                <a:spcPts val="3300"/>
              </a:spcBef>
              <a:buBlip>
                <a:blip r:embed="rId2"/>
              </a:buBlip>
              <a:defRPr sz="2680">
                <a:effectLst/>
              </a:defRPr>
            </a:pPr>
            <a:r>
              <a:rPr dirty="0" err="1"/>
              <a:t>封装兼容性的</a:t>
            </a:r>
            <a:r>
              <a:rPr dirty="0"/>
              <a:t> </a:t>
            </a:r>
            <a:r>
              <a:rPr dirty="0" err="1"/>
              <a:t>addEvent</a:t>
            </a:r>
            <a:r>
              <a:rPr dirty="0"/>
              <a:t>(</a:t>
            </a:r>
            <a:r>
              <a:rPr dirty="0" err="1"/>
              <a:t>elem</a:t>
            </a:r>
            <a:r>
              <a:rPr dirty="0"/>
              <a:t>, type, handle);</a:t>
            </a:r>
            <a:r>
              <a:rPr dirty="0" err="1"/>
              <a:t>方法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ele.onclick</a:t>
            </a:r>
            <a:r>
              <a:rPr dirty="0"/>
              <a:t> = false/‘’/null;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ele.removeEventListener</a:t>
            </a:r>
            <a:r>
              <a:rPr dirty="0"/>
              <a:t>(type, </a:t>
            </a:r>
            <a:r>
              <a:rPr dirty="0" err="1"/>
              <a:t>fn</a:t>
            </a:r>
            <a:r>
              <a:rPr dirty="0"/>
              <a:t>, false);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ele.detachEvent</a:t>
            </a:r>
            <a:r>
              <a:rPr dirty="0"/>
              <a:t>(‘on’ + type, </a:t>
            </a:r>
            <a:r>
              <a:rPr dirty="0" err="1"/>
              <a:t>fn</a:t>
            </a:r>
            <a:r>
              <a:rPr dirty="0"/>
              <a:t>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注:若绑定匿名函数，则无法解除</a:t>
            </a:r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事件冒泡</a:t>
            </a:r>
            <a:r>
              <a:rPr dirty="0"/>
              <a:t>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结构上（非视觉上）嵌套关系的元素，会存在事件冒泡的功能，即同一事件，自子元素冒泡向父元素</a:t>
            </a:r>
            <a:r>
              <a:rPr dirty="0"/>
              <a:t>。（</a:t>
            </a:r>
            <a:r>
              <a:rPr dirty="0" err="1"/>
              <a:t>自底向上</a:t>
            </a:r>
            <a:r>
              <a:rPr dirty="0"/>
              <a:t>）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事件捕获</a:t>
            </a:r>
            <a:r>
              <a:rPr dirty="0"/>
              <a:t>：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结构上（非视觉上）嵌套关系的元素，会存在事件捕获的功能，即同一事件，自父元素捕获至子元素（事件源元素</a:t>
            </a:r>
            <a:r>
              <a:rPr dirty="0"/>
              <a:t>）。（</a:t>
            </a:r>
            <a:r>
              <a:rPr dirty="0" err="1"/>
              <a:t>自底向上</a:t>
            </a:r>
            <a:r>
              <a:rPr dirty="0"/>
              <a:t>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IE没有捕获事件</a:t>
            </a:r>
            <a:endParaRPr dirty="0"/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触发顺序，先捕获，后冒泡</a:t>
            </a:r>
            <a:endParaRPr dirty="0"/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focus，blur，change，submit，reset，select</a:t>
            </a:r>
            <a:r>
              <a:rPr dirty="0"/>
              <a:t> </a:t>
            </a:r>
            <a:r>
              <a:rPr dirty="0" err="1"/>
              <a:t>等事件不冒泡</a:t>
            </a:r>
            <a:endParaRPr dirty="0"/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284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568" lvl="1" indent="-240284" defTabSz="201168">
              <a:spcBef>
                <a:spcPts val="2200"/>
              </a:spcBef>
              <a:buBlip>
                <a:blip r:embed="rId2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/>
              <a:t>event || </a:t>
            </a:r>
            <a:r>
              <a:rPr dirty="0" err="1"/>
              <a:t>window.event</a:t>
            </a:r>
            <a:r>
              <a:rPr dirty="0"/>
              <a:t> </a:t>
            </a:r>
            <a:r>
              <a:rPr dirty="0" err="1"/>
              <a:t>用于IE</a:t>
            </a:r>
            <a:endParaRPr dirty="0"/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事件源对象</a:t>
            </a:r>
            <a:r>
              <a:rPr dirty="0"/>
              <a:t>:</a:t>
            </a:r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event.target</a:t>
            </a:r>
            <a:r>
              <a:rPr dirty="0"/>
              <a:t>   </a:t>
            </a:r>
            <a:r>
              <a:rPr dirty="0" err="1"/>
              <a:t>火狐独有的</a:t>
            </a:r>
            <a:endParaRPr dirty="0"/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event.srcElement</a:t>
            </a:r>
            <a:r>
              <a:rPr dirty="0"/>
              <a:t>  </a:t>
            </a:r>
            <a:r>
              <a:rPr dirty="0" err="1"/>
              <a:t>Ie独有的</a:t>
            </a:r>
            <a:endParaRPr dirty="0"/>
          </a:p>
          <a:p>
            <a:pPr marL="830072" lvl="1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这俩chrome都有</a:t>
            </a:r>
            <a:endParaRPr dirty="0"/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兼容性写法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412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优点：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824" lvl="1" indent="-502412" defTabSz="420623">
              <a:spcBef>
                <a:spcPts val="4600"/>
              </a:spcBef>
              <a:buBlip>
                <a:blip r:embed="rId2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鼠标事件</a:t>
            </a:r>
            <a:endParaRPr dirty="0"/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/>
              <a:t>click、mousedown、mousemove、mouseup、contextmenu、mouseover、mouseout</a:t>
            </a:r>
            <a:r>
              <a:rPr lang="zh-CN" altLang="en-US" dirty="0"/>
              <a:t>、</a:t>
            </a:r>
            <a:r>
              <a:rPr lang="en-US" altLang="zh-CN" dirty="0"/>
              <a:t> </a:t>
            </a:r>
            <a:r>
              <a:rPr lang="en-US" altLang="zh-CN" dirty="0" err="1"/>
              <a:t>mouseenter</a:t>
            </a:r>
            <a:r>
              <a:rPr lang="en-US" altLang="zh-CN" dirty="0"/>
              <a:t> </a:t>
            </a:r>
            <a:r>
              <a:rPr lang="en-US" altLang="zh-CN" dirty="0" err="1"/>
              <a:t>mouseleave</a:t>
            </a:r>
            <a:endParaRPr dirty="0"/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/>
              <a:t>用button来区分鼠标的按键，0/1/2</a:t>
            </a:r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/>
              <a:t>DOM3标准规定:click事件只能监听左键,只能通过mousedown 和 </a:t>
            </a:r>
            <a:r>
              <a:rPr dirty="0" err="1"/>
              <a:t>mouseup来判断鼠标键</a:t>
            </a:r>
            <a:endParaRPr dirty="0"/>
          </a:p>
          <a:p>
            <a:pPr marL="415036" indent="-415036" defTabSz="347472">
              <a:spcBef>
                <a:spcPts val="3800"/>
              </a:spcBef>
              <a:buBlip>
                <a:blip r:embed="rId2"/>
              </a:buBlip>
              <a:defRPr sz="3040">
                <a:effectLst/>
              </a:defRPr>
            </a:pPr>
            <a:r>
              <a:rPr dirty="0" err="1"/>
              <a:t>如何解决mousedown和click的冲突</a:t>
            </a:r>
            <a:endParaRPr dirty="0"/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2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键盘事件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p:transition spd="slow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p:transition spd="slow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p:transition spd="slow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p:transition spd="slow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p:transition spd="slow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653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t>javascript</a:t>
            </a:r>
            <a:r>
              <a:rPr dirty="0"/>
              <a:t> </a:t>
            </a:r>
            <a:r>
              <a:rPr dirty="0" err="1"/>
              <a:t>异步加载</a:t>
            </a:r>
            <a:r>
              <a:rPr dirty="0"/>
              <a:t> 的 </a:t>
            </a:r>
            <a:r>
              <a:rPr dirty="0" err="1"/>
              <a:t>三种方案</a:t>
            </a:r>
            <a:endParaRPr dirty="0"/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rPr dirty="0"/>
              <a:t>1.defer </a:t>
            </a:r>
            <a:r>
              <a:rPr dirty="0" err="1"/>
              <a:t>异步加载，但要等到dom文档全部解析完才会被执行。只有IE能用</a:t>
            </a:r>
            <a:r>
              <a:rPr dirty="0"/>
              <a:t>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rPr dirty="0"/>
              <a:t>2.async </a:t>
            </a:r>
            <a:r>
              <a:rPr dirty="0" err="1"/>
              <a:t>异步加载，加载完就执行，async只能加载外部脚本，不能把js写在script</a:t>
            </a:r>
            <a:r>
              <a:rPr dirty="0"/>
              <a:t> </a:t>
            </a:r>
            <a:r>
              <a:rPr dirty="0" err="1"/>
              <a:t>标签里</a:t>
            </a:r>
            <a:r>
              <a:rPr dirty="0"/>
              <a:t>。</a:t>
            </a:r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rPr dirty="0"/>
              <a:t>1.2 </a:t>
            </a:r>
            <a:r>
              <a:rPr dirty="0" err="1"/>
              <a:t>执行时也不阻塞页面</a:t>
            </a:r>
            <a:endParaRPr dirty="0"/>
          </a:p>
          <a:p>
            <a:pPr marL="797306" lvl="1" indent="-398653" defTabSz="333756">
              <a:spcBef>
                <a:spcPts val="3600"/>
              </a:spcBef>
              <a:buBlip>
                <a:blip r:embed="rId2"/>
              </a:buBlip>
              <a:defRPr sz="2920">
                <a:effectLst/>
              </a:defRPr>
            </a:pPr>
            <a:r>
              <a:rPr dirty="0"/>
              <a:t>3.创建script，插入到DOM中，加载完毕后callBack，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js时间线</a:t>
            </a:r>
            <a:endParaRPr dirty="0"/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1、创建Document对象，开始解析web页面。解析HTML元素和他们的文本内容后添加Element对象和Text节点到文档中。这个阶段document.readyState = 'loading'。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2、遇到link外部css，创建线程加载，并继续解析文档。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3、遇到script外部js，并且没有设置async、defer，浏览器加载，并阻塞，等待js加载完成并执行该脚本，然后继续解析文档。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4、遇到script外部js，并且设置有async、defer，浏览器创建线程加载，并继续解析文档。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对于async属性的脚本，脚本加载完成后立即执行</a:t>
            </a:r>
            <a:r>
              <a:rPr dirty="0"/>
              <a:t>。（</a:t>
            </a:r>
            <a:r>
              <a:rPr dirty="0" err="1"/>
              <a:t>异步禁止使用document.write</a:t>
            </a:r>
            <a:r>
              <a:rPr dirty="0"/>
              <a:t>()）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5、遇到img等，先正常解析dom结构，然后浏览器异步加载src，并继续解析文档。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lang="en-US" altLang="zh-CN" baseline="-25000" dirty="0"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baseline="-25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6、当文档解析完成，document.readyState = 'interactive'。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7、文档解析完成后，所有设置有defer的脚本会按照顺序执行。（</a:t>
            </a:r>
            <a:r>
              <a:rPr dirty="0" err="1"/>
              <a:t>注意与async的不同,但同样禁止使用document.write</a:t>
            </a:r>
            <a:r>
              <a:rPr dirty="0"/>
              <a:t>()）;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8、document对象触发DOMContentLoaded事件，这也标志着程序执行从同步脚本执行阶段，转化为事件驱动阶段。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9、当所有async的脚本加载完成并执行后、img等加载完成后，document.readyState = 'complete'，</a:t>
            </a:r>
            <a:r>
              <a:rPr dirty="0" err="1"/>
              <a:t>window对象触发load事件</a:t>
            </a:r>
            <a:r>
              <a:rPr dirty="0"/>
              <a:t>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10、从此，以异步响应方式处理用户输入、网络事件等。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752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/>
                <a:ea typeface="Verdana"/>
                <a:cs typeface="Verdana"/>
                <a:sym typeface="Verdana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rPr dirty="0" err="1"/>
              <a:t>定义：Browser</a:t>
            </a:r>
            <a:r>
              <a:rPr dirty="0"/>
              <a:t> Object </a:t>
            </a:r>
            <a:r>
              <a:rPr dirty="0" err="1"/>
              <a:t>Model，定义了操作浏览器的接口</a:t>
            </a:r>
            <a:endParaRPr dirty="0"/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rPr dirty="0" err="1"/>
              <a:t>BOM对象</a:t>
            </a:r>
            <a:r>
              <a:rPr dirty="0"/>
              <a:t>: Window, </a:t>
            </a:r>
            <a:r>
              <a:rPr dirty="0" err="1"/>
              <a:t>History,Navigator,Screen</a:t>
            </a:r>
            <a:r>
              <a:rPr dirty="0"/>
              <a:t>, </a:t>
            </a:r>
            <a:r>
              <a:rPr dirty="0" err="1"/>
              <a:t>Location等</a:t>
            </a:r>
            <a:endParaRPr dirty="0"/>
          </a:p>
          <a:p>
            <a:pPr marL="513333" indent="-513333" defTabSz="429768">
              <a:spcBef>
                <a:spcPts val="4700"/>
              </a:spcBef>
              <a:buBlip>
                <a:blip r:embed="rId2"/>
              </a:buBlip>
              <a:defRPr sz="3759">
                <a:effectLst/>
              </a:defRPr>
            </a:pPr>
            <a:r>
              <a:rPr dirty="0" err="1"/>
              <a:t>由于浏览器厂商的不同，Bom对象的兼容性极低。一般情况下，我只用其中的部分功能</a:t>
            </a:r>
            <a:r>
              <a:rPr dirty="0"/>
              <a:t>。</a:t>
            </a:r>
          </a:p>
        </p:txBody>
      </p:sp>
    </p:spTree>
  </p:cSld>
  <p:clrMapOvr>
    <a:masterClrMapping/>
  </p:clrMapOvr>
  <p:transition spd="slow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p:transition spd="slow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p:transition spd="slow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Navigator对象</a:t>
            </a:r>
            <a:endParaRPr dirty="0"/>
          </a:p>
          <a:p>
            <a:pPr>
              <a:defRPr>
                <a:effectLst/>
              </a:defRPr>
            </a:pPr>
            <a:r>
              <a:rPr lang="en-US" altLang="zh-CN" u="sng" dirty="0">
                <a:hlinkClick r:id="rId3"/>
              </a:rPr>
              <a:t>http://www.w3school.com.cn/jsref/dom_obj_navigator.asp</a:t>
            </a:r>
          </a:p>
        </p:txBody>
      </p:sp>
    </p:spTree>
  </p:cSld>
  <p:clrMapOvr>
    <a:masterClrMapping/>
  </p:clrMapOvr>
  <p:transition spd="slow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p:transition spd="slow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7873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5746" lvl="1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619" lvl="2" indent="-507873" defTabSz="425195">
              <a:spcBef>
                <a:spcPts val="4600"/>
              </a:spcBef>
              <a:buBlip>
                <a:blip r:embed="rId2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p:transition spd="slow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p:transition spd="slow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p:transition spd="slow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4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rPr dirty="0" err="1"/>
              <a:t>值类型</a:t>
            </a:r>
            <a:endParaRPr dirty="0"/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rPr dirty="0" err="1"/>
              <a:t>不可改变的原始值（栈数据</a:t>
            </a:r>
            <a:r>
              <a:rPr dirty="0"/>
              <a:t>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rPr dirty="0" err="1"/>
              <a:t>Number,String,Boolean,undefined,null</a:t>
            </a:r>
            <a:endParaRPr dirty="0"/>
          </a:p>
          <a:p>
            <a:pPr marL="1037589" lvl="1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rPr dirty="0" err="1"/>
              <a:t>引用值（堆数据</a:t>
            </a:r>
            <a:r>
              <a:rPr dirty="0"/>
              <a:t>）</a:t>
            </a:r>
          </a:p>
          <a:p>
            <a:pPr marL="1556384" lvl="2" indent="-518794" defTabSz="434340">
              <a:spcBef>
                <a:spcPts val="4700"/>
              </a:spcBef>
              <a:buBlip>
                <a:blip r:embed="rId2"/>
              </a:buBlip>
              <a:defRPr sz="3800">
                <a:effectLst/>
              </a:defRPr>
            </a:pPr>
            <a:r>
              <a:rPr dirty="0"/>
              <a:t>array, object, function</a:t>
            </a:r>
          </a:p>
        </p:txBody>
      </p:sp>
    </p:spTree>
  </p:cSld>
  <p:clrMapOvr>
    <a:masterClrMapping/>
  </p:clrMapOvr>
  <p:transition spd="slow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p:transition spd="slow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p:transition spd="slow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/>
              <a:t>&lt;label&gt;   for </a:t>
            </a:r>
            <a:r>
              <a:rPr dirty="0" err="1"/>
              <a:t>属性</a:t>
            </a:r>
            <a:r>
              <a:rPr dirty="0"/>
              <a:t>  —  &gt; </a:t>
            </a:r>
            <a:r>
              <a:rPr dirty="0" err="1"/>
              <a:t>js中表示htmlFor</a:t>
            </a:r>
            <a:endParaRPr dirty="0"/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 err="1"/>
              <a:t>属性映射</a:t>
            </a:r>
            <a:r>
              <a:rPr dirty="0"/>
              <a:t> </a:t>
            </a:r>
            <a:r>
              <a:rPr dirty="0" err="1"/>
              <a:t>HTML属性</a:t>
            </a:r>
            <a:r>
              <a:rPr dirty="0"/>
              <a:t> </a:t>
            </a:r>
            <a:r>
              <a:rPr dirty="0" err="1"/>
              <a:t>映射到Element属性</a:t>
            </a:r>
            <a:endParaRPr dirty="0"/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 err="1"/>
              <a:t>讲事件的时候，阻止默认事件记得要拿form提交举例，阻止提交，也要拿a举例，组织跳转</a:t>
            </a:r>
            <a:r>
              <a:rPr dirty="0"/>
              <a:t>—&gt;</a:t>
            </a:r>
            <a:r>
              <a:rPr dirty="0" err="1"/>
              <a:t>同时引出javascript:void</a:t>
            </a:r>
            <a:r>
              <a:rPr dirty="0"/>
              <a:t>(0);</a:t>
            </a:r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 err="1"/>
              <a:t>img图片预加载</a:t>
            </a:r>
            <a:endParaRPr dirty="0"/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 err="1"/>
              <a:t>byClassName</a:t>
            </a:r>
            <a:r>
              <a:rPr dirty="0"/>
              <a:t> </a:t>
            </a:r>
            <a:r>
              <a:rPr dirty="0" err="1"/>
              <a:t>自己定义的写法还没写呢</a:t>
            </a:r>
            <a:endParaRPr dirty="0"/>
          </a:p>
          <a:p>
            <a:pPr marL="371347" indent="-371347" defTabSz="310895">
              <a:spcBef>
                <a:spcPts val="3400"/>
              </a:spcBef>
              <a:buBlip>
                <a:blip r:embed="rId2"/>
              </a:buBlip>
              <a:defRPr sz="2720">
                <a:effectLst/>
              </a:defRPr>
            </a:pPr>
            <a:r>
              <a:rPr dirty="0" err="1"/>
              <a:t>Math.random</a:t>
            </a:r>
            <a:r>
              <a:rPr dirty="0"/>
              <a:t>() </a:t>
            </a:r>
            <a:r>
              <a:rPr dirty="0" err="1"/>
              <a:t>和彩票程序</a:t>
            </a:r>
            <a:r>
              <a:rPr dirty="0"/>
              <a:t>  0-36的随机数</a:t>
            </a:r>
          </a:p>
        </p:txBody>
      </p:sp>
    </p:spTree>
  </p:cSld>
  <p:clrMapOvr>
    <a:masterClrMapping/>
  </p:clrMapOvr>
  <p:transition spd="slow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文档碎片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cdn</a:t>
            </a:r>
            <a:endParaRPr dirty="0"/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31248" y="1674615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栈(stack)</a:t>
            </a:r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1167489" y="1781458"/>
            <a:ext cx="54341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cst</a:t>
            </a:r>
            <a:endParaRPr dirty="0"/>
          </a:p>
        </p:txBody>
      </p:sp>
      <p:sp>
        <p:nvSpPr>
          <p:cNvPr id="224" name="Shape 224"/>
          <p:cNvSpPr/>
          <p:nvPr/>
        </p:nvSpPr>
        <p:spPr>
          <a:xfrm>
            <a:off x="1228402" y="2416324"/>
            <a:ext cx="421590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zx</a:t>
            </a:r>
            <a:endParaRPr dirty="0"/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1001</a:t>
            </a:r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3168673" y="1781391"/>
            <a:ext cx="10265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246" name="Shape 246"/>
          <p:cNvSpPr/>
          <p:nvPr/>
        </p:nvSpPr>
        <p:spPr>
          <a:xfrm>
            <a:off x="3168670" y="2409304"/>
            <a:ext cx="102656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F9279DE-D025-467B-9E85-FB63D19B7807}"/>
              </a:ext>
            </a:extLst>
          </p:cNvPr>
          <p:cNvSpPr txBox="1"/>
          <p:nvPr/>
        </p:nvSpPr>
        <p:spPr>
          <a:xfrm>
            <a:off x="8963212" y="1549317"/>
            <a:ext cx="151180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[10, 20,30]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03892B5-916C-4026-A893-4D05AFB84811}"/>
              </a:ext>
            </a:extLst>
          </p:cNvPr>
          <p:cNvSpPr txBox="1"/>
          <p:nvPr/>
        </p:nvSpPr>
        <p:spPr>
          <a:xfrm>
            <a:off x="2880360" y="1927648"/>
            <a:ext cx="922734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6428626-B127-4792-95FF-7667D8FEA371}"/>
              </a:ext>
            </a:extLst>
          </p:cNvPr>
          <p:cNvCxnSpPr/>
          <p:nvPr/>
        </p:nvCxnSpPr>
        <p:spPr>
          <a:xfrm flipV="1">
            <a:off x="4666375" y="1927648"/>
            <a:ext cx="3785177" cy="8829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E031D11-E1F1-436F-817F-FEAE44252311}"/>
              </a:ext>
            </a:extLst>
          </p:cNvPr>
          <p:cNvSpPr txBox="1"/>
          <p:nvPr/>
        </p:nvSpPr>
        <p:spPr>
          <a:xfrm>
            <a:off x="2939818" y="2550368"/>
            <a:ext cx="1017398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90D2E5DB-C360-4786-99DF-97F5E040FFFB}"/>
              </a:ext>
            </a:extLst>
          </p:cNvPr>
          <p:cNvCxnSpPr/>
          <p:nvPr/>
        </p:nvCxnSpPr>
        <p:spPr>
          <a:xfrm flipV="1">
            <a:off x="4666375" y="2062278"/>
            <a:ext cx="3757824" cy="63617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902" lvl="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4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 err="1"/>
              <a:t>运算操作符</a:t>
            </a:r>
            <a:endParaRPr dirty="0"/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/>
              <a:t>“+”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/>
              <a:t>1.数学运算、字符串链接</a:t>
            </a:r>
          </a:p>
          <a:p>
            <a:pPr marL="1064894" lvl="2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/>
              <a:t>2.任何数据类型加字符串都等于字符串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/>
              <a:t>“-”，“*”，“/“，“%”，”=“，“()”</a:t>
            </a:r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 err="1"/>
              <a:t>优先级</a:t>
            </a:r>
            <a:r>
              <a:rPr dirty="0"/>
              <a:t>”=“</a:t>
            </a:r>
            <a:r>
              <a:rPr dirty="0" err="1"/>
              <a:t>最弱</a:t>
            </a:r>
            <a:r>
              <a:rPr dirty="0"/>
              <a:t>，”()”</a:t>
            </a:r>
            <a:r>
              <a:rPr dirty="0" err="1"/>
              <a:t>优先级较高</a:t>
            </a:r>
            <a:endParaRPr dirty="0"/>
          </a:p>
          <a:p>
            <a:pPr marL="709929" lvl="1" indent="-354964" defTabSz="297179">
              <a:spcBef>
                <a:spcPts val="3200"/>
              </a:spcBef>
              <a:buBlip>
                <a:blip r:embed="rId2"/>
              </a:buBlip>
              <a:defRPr sz="2600">
                <a:effectLst/>
              </a:defRPr>
            </a:pPr>
            <a:r>
              <a:rPr dirty="0"/>
              <a:t>“++”，“- -”，”+=“，“-=”，“/=“，“*=”，“%=”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endParaRPr/>
          </a:p>
          <a:p>
            <a:pPr marL="436880" indent="-436880" defTabSz="365760">
              <a:spcBef>
                <a:spcPts val="4000"/>
              </a:spcBef>
              <a:buBlip>
                <a:blip r:embed="rId2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比较运算符</a:t>
            </a:r>
            <a:endParaRPr dirty="0"/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/>
              <a:t>“&gt;”，”&lt;”，”==”，“&gt;=”，“&lt;=”，”!=”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比较结果为boolean值</a:t>
            </a:r>
            <a:endParaRPr dirty="0"/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逻辑运算符</a:t>
            </a:r>
            <a:endParaRPr dirty="0"/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/>
              <a:t>“&amp;&amp;”，“||”，“!“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运算结果为真实的值</a:t>
            </a:r>
            <a:endParaRPr dirty="0"/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被认定为false的值</a:t>
            </a:r>
            <a:endParaRPr dirty="0"/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/>
              <a:t>undefined， null， </a:t>
            </a:r>
            <a:r>
              <a:rPr dirty="0" err="1"/>
              <a:t>NaN</a:t>
            </a:r>
            <a:r>
              <a:rPr dirty="0"/>
              <a:t>， “”， 0， false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b="1" dirty="0">
                <a:solidFill>
                  <a:srgbClr val="136EC2"/>
                </a:solidFill>
                <a:hlinkClick r:id="rId3"/>
              </a:rPr>
              <a:t>Mosaic</a:t>
            </a:r>
            <a:r>
              <a:rPr dirty="0"/>
              <a:t>，是互联网历史上第一个获普遍使用和能够显示图片的</a:t>
            </a:r>
            <a:r>
              <a:rPr dirty="0">
                <a:solidFill>
                  <a:srgbClr val="136EC2"/>
                </a:solidFill>
                <a:hlinkClick r:id="rId4"/>
              </a:rPr>
              <a:t>网页浏览器</a:t>
            </a:r>
            <a:r>
              <a:rPr dirty="0"/>
              <a:t>。于1993年问世。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rPr dirty="0"/>
              <a:t>1.计算2的n次幂，n可输入，n为自然数。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rPr dirty="0"/>
              <a:t>2.计算n的阶乘，n可输入</a:t>
            </a:r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rPr dirty="0"/>
              <a:t>3.著名的斐波那契额数列</a:t>
            </a:r>
          </a:p>
          <a:p>
            <a:pPr marL="723391" lvl="1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rPr dirty="0"/>
              <a:t>1 1 2 3 5 8 </a:t>
            </a:r>
            <a:r>
              <a:rPr dirty="0" err="1"/>
              <a:t>输出第n项</a:t>
            </a:r>
            <a:endParaRPr dirty="0"/>
          </a:p>
          <a:p>
            <a:pPr marL="361695" indent="-361695" defTabSz="406908">
              <a:spcBef>
                <a:spcPts val="3500"/>
              </a:spcBef>
              <a:buBlip>
                <a:blip r:embed="rId3"/>
              </a:buBlip>
              <a:defRPr sz="2670">
                <a:effectLst/>
              </a:defRPr>
            </a:pPr>
            <a:r>
              <a:rPr dirty="0"/>
              <a:t>4.编写一程序，输入一个三位数的正整数，输出时反向输出。如：输入456,输出654。</a:t>
            </a: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switch case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break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continue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rPr dirty="0" err="1"/>
              <a:t>数组</a:t>
            </a:r>
            <a:endParaRPr dirty="0"/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rPr dirty="0" err="1"/>
              <a:t>对象</a:t>
            </a:r>
            <a:endParaRPr dirty="0"/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627">
              <a:defRPr sz="3959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/>
              <a:t>1.显示类型转换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/>
              <a:t>Number(mix)</a:t>
            </a:r>
            <a:r>
              <a:rPr lang="en-US" altLang="zh-CN" dirty="0"/>
              <a:t> </a:t>
            </a:r>
            <a:endParaRPr dirty="0"/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parseInt</a:t>
            </a:r>
            <a:r>
              <a:rPr dirty="0"/>
              <a:t>(</a:t>
            </a:r>
            <a:r>
              <a:rPr dirty="0" err="1"/>
              <a:t>string,radix</a:t>
            </a:r>
            <a:r>
              <a:rPr dirty="0"/>
              <a:t>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parseFloat</a:t>
            </a:r>
            <a:r>
              <a:rPr dirty="0"/>
              <a:t>(string)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toString</a:t>
            </a:r>
            <a:r>
              <a:rPr dirty="0"/>
              <a:t>(radix)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/>
              <a:t>String(mix)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/>
              <a:t>Boolean()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2198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 err="1"/>
              <a:t>隐式类型转换</a:t>
            </a:r>
            <a:endParaRPr dirty="0"/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 err="1"/>
              <a:t>isNaN</a:t>
            </a:r>
            <a:r>
              <a:rPr dirty="0"/>
              <a:t> ()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++/—  +/-（</a:t>
            </a:r>
            <a:r>
              <a:rPr dirty="0" err="1"/>
              <a:t>一元正负</a:t>
            </a:r>
            <a:r>
              <a:rPr dirty="0"/>
              <a:t>）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+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*/%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&amp;&amp; || ！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&lt;  &gt;  &lt;=  &gt;= </a:t>
            </a:r>
          </a:p>
          <a:p>
            <a:pPr marL="644397" lvl="1" indent="-322198" defTabSz="269747">
              <a:spcBef>
                <a:spcPts val="2900"/>
              </a:spcBef>
              <a:buBlip>
                <a:blip r:embed="rId2"/>
              </a:buBlip>
              <a:defRPr sz="2359">
                <a:effectLst/>
              </a:defRPr>
            </a:pPr>
            <a:r>
              <a:rPr dirty="0"/>
              <a:t>== !=</a:t>
            </a: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1994年4月，马克.安德森和Silicon Graphics（简称为SGI，中译为“视算科技”或“</a:t>
            </a:r>
            <a:r>
              <a:rPr dirty="0" err="1"/>
              <a:t>硅图</a:t>
            </a:r>
            <a:r>
              <a:rPr dirty="0"/>
              <a:t>”）</a:t>
            </a:r>
            <a:r>
              <a:rPr dirty="0" err="1"/>
              <a:t>公司的创始人</a:t>
            </a:r>
            <a:r>
              <a:rPr dirty="0" err="1">
                <a:solidFill>
                  <a:srgbClr val="136EC2"/>
                </a:solidFill>
                <a:hlinkClick r:id="rId3"/>
              </a:rPr>
              <a:t>吉姆·克拉克</a:t>
            </a:r>
            <a:r>
              <a:rPr dirty="0" err="1"/>
              <a:t>（Jim</a:t>
            </a:r>
            <a:r>
              <a:rPr dirty="0"/>
              <a:t> </a:t>
            </a:r>
            <a:r>
              <a:rPr dirty="0" err="1"/>
              <a:t>Clark）在美国加州设立了“Mosaic</a:t>
            </a:r>
            <a:r>
              <a:rPr dirty="0"/>
              <a:t> Communication Corporation”。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Mosaic公司成立后，由于</a:t>
            </a:r>
            <a:r>
              <a:rPr dirty="0" err="1">
                <a:solidFill>
                  <a:srgbClr val="136EC2"/>
                </a:solidFill>
                <a:hlinkClick r:id="rId4"/>
              </a:rPr>
              <a:t>伊利诺伊大学</a:t>
            </a:r>
            <a:r>
              <a:rPr dirty="0" err="1"/>
              <a:t>拥有Mosaic的商标权，且伊利诺伊大学已将</a:t>
            </a:r>
            <a:r>
              <a:rPr dirty="0" err="1">
                <a:solidFill>
                  <a:srgbClr val="136EC2"/>
                </a:solidFill>
                <a:hlinkClick r:id="rId5"/>
              </a:rPr>
              <a:t>技术转让</a:t>
            </a:r>
            <a:r>
              <a:rPr dirty="0" err="1"/>
              <a:t>给Spy</a:t>
            </a:r>
            <a:r>
              <a:rPr dirty="0"/>
              <a:t> </a:t>
            </a:r>
            <a:r>
              <a:rPr dirty="0" err="1"/>
              <a:t>Glass公司，开发团队必须彻底重新撰写浏览器程式码，且浏览器名称更改为Netscape</a:t>
            </a:r>
            <a:r>
              <a:rPr dirty="0"/>
              <a:t> Navigator，公司名字于1994年11月改名为“Netscape Communication Corporation”，</a:t>
            </a:r>
            <a:r>
              <a:rPr dirty="0" err="1"/>
              <a:t>此后沿用至今，中译为“</a:t>
            </a:r>
            <a:r>
              <a:rPr dirty="0" err="1">
                <a:solidFill>
                  <a:srgbClr val="136EC2"/>
                </a:solidFill>
                <a:hlinkClick r:id="rId6"/>
              </a:rPr>
              <a:t>网景</a:t>
            </a:r>
            <a:r>
              <a:rPr dirty="0"/>
              <a:t>”。</a:t>
            </a:r>
          </a:p>
          <a:p>
            <a:pPr marL="0" indent="0" defTabSz="443484">
              <a:spcBef>
                <a:spcPts val="0"/>
              </a:spcBef>
              <a:buSzTx/>
              <a:buNone/>
              <a:defRPr sz="1843">
                <a:solidFill>
                  <a:srgbClr val="323333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微软的Internet</a:t>
            </a:r>
            <a:r>
              <a:rPr dirty="0"/>
              <a:t> </a:t>
            </a:r>
            <a:r>
              <a:rPr dirty="0" err="1"/>
              <a:t>Explorer及Mozilla</a:t>
            </a:r>
            <a:r>
              <a:rPr dirty="0"/>
              <a:t> </a:t>
            </a:r>
            <a:r>
              <a:rPr dirty="0" err="1"/>
              <a:t>Firefox等，其早期版本皆以Mosaic为基础而开发。微软随后买下Spy</a:t>
            </a:r>
            <a:r>
              <a:rPr dirty="0"/>
              <a:t> </a:t>
            </a:r>
            <a:r>
              <a:rPr dirty="0" err="1"/>
              <a:t>Glass公司的技术开发出Internet</a:t>
            </a:r>
            <a:r>
              <a:rPr dirty="0"/>
              <a:t> </a:t>
            </a:r>
            <a:r>
              <a:rPr dirty="0" err="1"/>
              <a:t>Explorer浏览器，而Mozilla</a:t>
            </a:r>
            <a:r>
              <a:rPr dirty="0"/>
              <a:t> </a:t>
            </a:r>
            <a:r>
              <a:rPr dirty="0" err="1"/>
              <a:t>Firefox则是</a:t>
            </a:r>
            <a:r>
              <a:rPr dirty="0" err="1">
                <a:solidFill>
                  <a:srgbClr val="136EC2"/>
                </a:solidFill>
                <a:hlinkClick r:id="rId6"/>
              </a:rPr>
              <a:t>网景</a:t>
            </a:r>
            <a:r>
              <a:rPr dirty="0" err="1"/>
              <a:t>通讯家</a:t>
            </a:r>
            <a:r>
              <a:rPr dirty="0" err="1">
                <a:solidFill>
                  <a:srgbClr val="136EC2"/>
                </a:solidFill>
                <a:hlinkClick r:id="rId7"/>
              </a:rPr>
              <a:t>开放源代码</a:t>
            </a:r>
            <a:r>
              <a:rPr dirty="0" err="1"/>
              <a:t>后所衍生出的版本</a:t>
            </a:r>
            <a:r>
              <a:rPr dirty="0"/>
              <a:t>。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定义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函数声明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588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组成形式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函数名称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参数 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形参</a:t>
            </a:r>
          </a:p>
          <a:p>
            <a:pPr marL="802767" lvl="2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实参</a:t>
            </a:r>
          </a:p>
          <a:p>
            <a:pPr marL="535177" lvl="1" indent="-267588" defTabSz="224027">
              <a:spcBef>
                <a:spcPts val="2400"/>
              </a:spcBef>
              <a:buBlip>
                <a:blip r:embed="rId2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题目：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6951" indent="-496951" defTabSz="416052">
              <a:spcBef>
                <a:spcPts val="4500"/>
              </a:spcBef>
              <a:buBlip>
                <a:blip r:embed="rId2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497" indent="-420497" defTabSz="352043">
              <a:lnSpc>
                <a:spcPct val="120000"/>
              </a:lnSpc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568" indent="-480568" defTabSz="402336">
              <a:lnSpc>
                <a:spcPct val="120000"/>
              </a:lnSpc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568" indent="-480568" defTabSz="402336">
              <a:spcBef>
                <a:spcPts val="4400"/>
              </a:spcBef>
              <a:buBlip>
                <a:blip r:embed="rId2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rPr dirty="0" err="1"/>
              <a:t>JavaScript作为Netscape</a:t>
            </a:r>
            <a:r>
              <a:rPr dirty="0"/>
              <a:t> Navigator浏览器的一部分首次出现在1996年。它最初的设计目标是改善网页的用户体验。</a:t>
            </a:r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rPr dirty="0" err="1"/>
              <a:t>作者：Brendan</a:t>
            </a:r>
            <a:r>
              <a:rPr dirty="0"/>
              <a:t> </a:t>
            </a:r>
            <a:r>
              <a:rPr dirty="0" err="1"/>
              <a:t>Eich</a:t>
            </a:r>
            <a:endParaRPr dirty="0"/>
          </a:p>
          <a:p>
            <a:pPr marL="325120" indent="-325120" defTabSz="365760">
              <a:spcBef>
                <a:spcPts val="3200"/>
              </a:spcBef>
              <a:buBlip>
                <a:blip r:embed="rId3"/>
              </a:buBlip>
              <a:defRPr sz="2400">
                <a:effectLst/>
              </a:defRPr>
            </a:pPr>
            <a:r>
              <a:rPr dirty="0"/>
              <a:t>期初JavaScript被命名为，LiveScript，后因和Sun公司合作，因市场宣传需要改名JavaScript。后来Sun公司被Oracle收购，JavaScript版权归Oracle所有。</a:t>
            </a: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2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eg:eater</a:t>
            </a:r>
          </a:p>
          <a:p>
            <a:pPr marL="431419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838" lvl="1" indent="-431419" defTabSz="361188">
              <a:spcBef>
                <a:spcPts val="3900"/>
              </a:spcBef>
              <a:buBlip>
                <a:blip r:embed="rId2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>
                <a:effectLst/>
              </a:defRPr>
            </a:pPr>
            <a:r>
              <a:rPr dirty="0"/>
              <a:t>1.shell部分</a:t>
            </a:r>
          </a:p>
          <a:p>
            <a:pPr>
              <a:buBlip>
                <a:blip r:embed="rId3"/>
              </a:buBlip>
              <a:defRPr>
                <a:effectLst/>
              </a:defRPr>
            </a:pPr>
            <a:r>
              <a:rPr dirty="0"/>
              <a:t>2.内核部分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rPr dirty="0" err="1"/>
              <a:t>渲染引擎（语法规则和渲染</a:t>
            </a:r>
            <a:r>
              <a:rPr dirty="0"/>
              <a:t>）</a:t>
            </a:r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rPr dirty="0" err="1"/>
              <a:t>js引擎</a:t>
            </a:r>
            <a:endParaRPr dirty="0"/>
          </a:p>
          <a:p>
            <a:pPr lvl="1">
              <a:buBlip>
                <a:blip r:embed="rId3"/>
              </a:buBlip>
              <a:defRPr>
                <a:effectLst/>
              </a:defRPr>
            </a:pPr>
            <a:r>
              <a:rPr dirty="0" err="1"/>
              <a:t>其他模块</a:t>
            </a:r>
            <a:endParaRPr dirty="0"/>
          </a:p>
        </p:txBody>
      </p:sp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80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603" lvl="1" indent="-447801" defTabSz="374904">
              <a:spcBef>
                <a:spcPts val="4100"/>
              </a:spcBef>
              <a:buBlip>
                <a:blip r:embed="rId2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四部曲：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525" lvl="1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326" y="417576"/>
            <a:ext cx="12903201" cy="8991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字面量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自定义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 err="1"/>
              <a:t>原型</a:t>
            </a:r>
            <a:endParaRPr dirty="0"/>
          </a:p>
        </p:txBody>
      </p:sp>
      <p:sp>
        <p:nvSpPr>
          <p:cNvPr id="684" name="Shape 6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rPr dirty="0"/>
              <a:t>1.定义：原型是function对象的一个属性，它定义了构造函数制造出的对象的公共祖先。通过该构造函数产生的对象，可以继承该原型的属性和方法。原型也是对象。</a:t>
            </a:r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rPr dirty="0"/>
              <a:t>2.利用原型特点和概念，可以提取共有属性。</a:t>
            </a:r>
            <a:endParaRPr lang="en-US" altLang="zh-CN" dirty="0"/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r>
              <a:rPr lang="en-US" altLang="zh-CN" dirty="0"/>
              <a:t>3.</a:t>
            </a:r>
            <a:r>
              <a:rPr lang="zh-CN" altLang="en-US" dirty="0"/>
              <a:t>对象属性的增删和原型上属性增删改查。 </a:t>
            </a:r>
            <a:endParaRPr dirty="0"/>
          </a:p>
          <a:p>
            <a:pPr marL="453262" indent="-453262" defTabSz="379475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4</a:t>
            </a:r>
            <a:r>
              <a:rPr dirty="0"/>
              <a:t>.</a:t>
            </a:r>
            <a:r>
              <a:rPr lang="zh-CN" altLang="en-US" dirty="0"/>
              <a:t>对象如何查看原型 </a:t>
            </a:r>
            <a:r>
              <a:rPr lang="en-US" altLang="zh-CN" dirty="0"/>
              <a:t>— &gt; </a:t>
            </a:r>
            <a:r>
              <a:rPr lang="zh-CN" altLang="en-US" dirty="0"/>
              <a:t>隐式属性 </a:t>
            </a:r>
            <a:r>
              <a:rPr lang="en-US" altLang="zh-CN" dirty="0"/>
              <a:t>__proto__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262" indent="-453262" defTabSz="379475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5.</a:t>
            </a:r>
            <a:r>
              <a:rPr lang="zh-CN" altLang="en-US" dirty="0"/>
              <a:t>对象如何查看对象的构造函数 </a:t>
            </a:r>
            <a:r>
              <a:rPr lang="en-US" altLang="zh-CN" dirty="0"/>
              <a:t>— &gt; constructor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262" indent="-453262" defTabSz="379475">
              <a:spcBef>
                <a:spcPts val="4100"/>
              </a:spcBef>
              <a:buBlip>
                <a:blip r:embed="rId2"/>
              </a:buBlip>
              <a:defRPr sz="3320">
                <a:effectLst/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rPr dirty="0"/>
              <a:t>2001年发布ie6，首次实现对js引擎的优化。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rPr dirty="0"/>
              <a:t>2008年Google发布最新浏览器Chrome，它是采用优化后的javascript引擎，引擎代号V8，因能把js代码直接转化为机械码来执行，进而以速度快而闻名。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rPr dirty="0" err="1"/>
              <a:t>后Firefox也推出了具备强大功能的js引擎</a:t>
            </a:r>
            <a:endParaRPr dirty="0"/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rPr dirty="0"/>
              <a:t>Firefox3.5   </a:t>
            </a:r>
            <a:r>
              <a:rPr dirty="0" err="1"/>
              <a:t>TraceMonkey（对频繁执行的代码做了路径优化</a:t>
            </a:r>
            <a:r>
              <a:rPr dirty="0"/>
              <a:t>）</a:t>
            </a:r>
          </a:p>
          <a:p>
            <a:pPr marL="272288" indent="-272288" defTabSz="306324">
              <a:spcBef>
                <a:spcPts val="2600"/>
              </a:spcBef>
              <a:buBlip>
                <a:blip r:embed="rId3"/>
              </a:buBlip>
              <a:defRPr sz="2010">
                <a:effectLst/>
              </a:defRPr>
            </a:pPr>
            <a:r>
              <a:rPr dirty="0"/>
              <a:t>Firefox4.0   </a:t>
            </a:r>
            <a:r>
              <a:rPr dirty="0" err="1"/>
              <a:t>JeagerMonkey</a:t>
            </a:r>
            <a:endParaRPr dirty="0"/>
          </a:p>
        </p:txBody>
      </p:sp>
    </p:spTree>
  </p:cSld>
  <p:clrMapOvr>
    <a:masterClrMapping/>
  </p:clrMapOvr>
  <p:transition spd="slow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如何构成原型链</a:t>
            </a:r>
            <a:r>
              <a:rPr dirty="0"/>
              <a:t>?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原型链上属性的增删改查</a:t>
            </a:r>
            <a:endParaRPr lang="en-US" altLang="zh-CN"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lang="zh-CN" altLang="en-US" dirty="0"/>
              <a:t>谁调用的方法内部</a:t>
            </a:r>
            <a:r>
              <a:rPr lang="en-US" altLang="zh-CN" dirty="0"/>
              <a:t>this</a:t>
            </a:r>
            <a:r>
              <a:rPr lang="zh-CN" altLang="en-US" dirty="0"/>
              <a:t>就是谁</a:t>
            </a:r>
            <a:r>
              <a:rPr lang="en-US" altLang="zh-CN" dirty="0"/>
              <a:t>-</a:t>
            </a:r>
            <a:r>
              <a:rPr lang="zh-CN" altLang="en-US" dirty="0"/>
              <a:t>原型案例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对象的最终都会继承自Object.prototype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Object.create</a:t>
            </a:r>
            <a:r>
              <a:rPr dirty="0"/>
              <a:t>(</a:t>
            </a:r>
            <a:r>
              <a:rPr dirty="0" err="1"/>
              <a:t>原型</a:t>
            </a:r>
            <a:r>
              <a:rPr dirty="0"/>
              <a:t>);</a:t>
            </a:r>
            <a:endParaRPr lang="en-US" altLang="zh-CN"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lang="zh-CN" altLang="en-US" dirty="0"/>
              <a:t>原型方法上的重写</a:t>
            </a:r>
            <a:endParaRPr dirty="0"/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如何实现链式调用模式（模仿jquery</a:t>
            </a:r>
            <a:r>
              <a:rPr dirty="0"/>
              <a:t>）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obj.eat</a:t>
            </a:r>
            <a:r>
              <a:rPr dirty="0"/>
              <a:t>().smoke().drink().eat().sleep();</a:t>
            </a:r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rPr dirty="0" err="1"/>
              <a:t>解释性语言</a:t>
            </a:r>
            <a:r>
              <a:rPr dirty="0"/>
              <a:t>   —   (</a:t>
            </a:r>
            <a:r>
              <a:rPr dirty="0" err="1"/>
              <a:t>不需要编译成文件）跨平台</a:t>
            </a:r>
            <a:endParaRPr dirty="0"/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rPr dirty="0" err="1"/>
              <a:t>单线程</a:t>
            </a:r>
            <a:endParaRPr dirty="0"/>
          </a:p>
          <a:p>
            <a:pPr marL="491490" indent="-491490" defTabSz="411479">
              <a:spcBef>
                <a:spcPts val="4500"/>
              </a:spcBef>
              <a:buBlip>
                <a:blip r:embed="rId2"/>
              </a:buBlip>
              <a:defRPr sz="3600">
                <a:effectLst/>
              </a:defRPr>
            </a:pPr>
            <a:r>
              <a:rPr dirty="0" err="1"/>
              <a:t>ECMA标注</a:t>
            </a:r>
            <a:r>
              <a:rPr dirty="0"/>
              <a:t> —  为了取得技术优势，</a:t>
            </a:r>
            <a:r>
              <a:rPr dirty="0">
                <a:solidFill>
                  <a:srgbClr val="136EC2"/>
                </a:solidFill>
                <a:hlinkClick r:id="rId3"/>
              </a:rPr>
              <a:t>微软</a:t>
            </a:r>
            <a:r>
              <a:rPr dirty="0"/>
              <a:t>推出了</a:t>
            </a:r>
            <a:r>
              <a:rPr dirty="0">
                <a:solidFill>
                  <a:srgbClr val="136EC2"/>
                </a:solidFill>
                <a:hlinkClick r:id="rId4"/>
              </a:rPr>
              <a:t>JScript</a:t>
            </a:r>
            <a:r>
              <a:rPr dirty="0"/>
              <a:t>，CEnvi推出ScriptEase，与JavaScript同样可在浏览器上运行。为了统一规格JavaScript兼容于ECMA标准，因此也称为</a:t>
            </a:r>
            <a:r>
              <a:rPr dirty="0">
                <a:solidFill>
                  <a:srgbClr val="136EC2"/>
                </a:solidFill>
                <a:hlinkClick r:id="rId5"/>
              </a:rPr>
              <a:t>ECMAScript</a:t>
            </a:r>
            <a:r>
              <a:rPr dirty="0"/>
              <a:t>。</a:t>
            </a:r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字面量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rPr dirty="0" err="1"/>
              <a:t>改变原数组</a:t>
            </a:r>
            <a:endParaRPr dirty="0"/>
          </a:p>
          <a:p>
            <a:pPr marL="1081277" lvl="1" indent="-540638" defTabSz="452627">
              <a:spcBef>
                <a:spcPts val="4900"/>
              </a:spcBef>
              <a:defRPr sz="3959">
                <a:effectLst/>
              </a:defRPr>
            </a:pPr>
            <a:r>
              <a:rPr dirty="0" err="1"/>
              <a:t>reverse,sort,push,pop</a:t>
            </a:r>
            <a:r>
              <a:rPr dirty="0"/>
              <a:t>, </a:t>
            </a:r>
            <a:r>
              <a:rPr dirty="0" err="1"/>
              <a:t>unshift</a:t>
            </a:r>
            <a:r>
              <a:rPr dirty="0"/>
              <a:t>,</a:t>
            </a:r>
            <a:r>
              <a:rPr lang="en-US" altLang="zh-CN" dirty="0"/>
              <a:t> shift,</a:t>
            </a:r>
            <a:endParaRPr dirty="0"/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rPr dirty="0"/>
              <a:t>splice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rPr dirty="0" err="1"/>
              <a:t>不改变原数组</a:t>
            </a:r>
            <a:endParaRPr lang="en-US" altLang="zh-CN" dirty="0"/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rPr lang="en-US" altLang="zh-CN" dirty="0" err="1"/>
              <a:t>forEach</a:t>
            </a:r>
            <a:r>
              <a:rPr lang="en-US" altLang="zh-CN" dirty="0"/>
              <a:t> filter map reduce </a:t>
            </a:r>
            <a:r>
              <a:rPr lang="en-US" altLang="zh-CN" dirty="0" err="1"/>
              <a:t>reduceRight</a:t>
            </a:r>
            <a:endParaRPr dirty="0"/>
          </a:p>
          <a:p>
            <a:pPr marL="1081277" lvl="1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rPr lang="en-US" altLang="zh-CN"/>
              <a:t>slice </a:t>
            </a:r>
            <a:r>
              <a:rPr dirty="0" err="1"/>
              <a:t>concat,join</a:t>
            </a:r>
            <a:r>
              <a:rPr dirty="0"/>
              <a:t>—&gt;</a:t>
            </a:r>
            <a:r>
              <a:rPr dirty="0" err="1"/>
              <a:t>split,toString</a:t>
            </a:r>
            <a:endParaRPr dirty="0"/>
          </a:p>
        </p:txBody>
      </p:sp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try{}catch(e) {}finally{}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 err="1"/>
              <a:t>Error.name的六种值对应的信息</a:t>
            </a:r>
            <a:r>
              <a:rPr dirty="0"/>
              <a:t>：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1. </a:t>
            </a:r>
            <a:r>
              <a:rPr dirty="0" err="1"/>
              <a:t>EvalError：eval</a:t>
            </a:r>
            <a:r>
              <a:rPr dirty="0"/>
              <a:t>()</a:t>
            </a:r>
            <a:r>
              <a:rPr dirty="0" err="1"/>
              <a:t>的使用与定义不一致</a:t>
            </a:r>
            <a:r>
              <a:rPr dirty="0"/>
              <a:t>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2. </a:t>
            </a:r>
            <a:r>
              <a:rPr dirty="0" err="1"/>
              <a:t>RangeError：数值越界</a:t>
            </a:r>
            <a:r>
              <a:rPr dirty="0"/>
              <a:t>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3. </a:t>
            </a:r>
            <a:r>
              <a:rPr dirty="0" err="1"/>
              <a:t>ReferenceError：非法或不能识别的引用数值</a:t>
            </a:r>
            <a:r>
              <a:rPr dirty="0"/>
              <a:t>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4. </a:t>
            </a:r>
            <a:r>
              <a:rPr dirty="0" err="1"/>
              <a:t>SyntaxError：发生语法解析错误</a:t>
            </a:r>
            <a:r>
              <a:rPr dirty="0"/>
              <a:t>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5. </a:t>
            </a:r>
            <a:r>
              <a:rPr dirty="0" err="1"/>
              <a:t>TypeError：操作数类型错误</a:t>
            </a:r>
            <a:r>
              <a:rPr dirty="0"/>
              <a:t> </a:t>
            </a:r>
          </a:p>
          <a:p>
            <a:pPr marL="305815" indent="-305815" defTabSz="256031">
              <a:spcBef>
                <a:spcPts val="2800"/>
              </a:spcBef>
              <a:buBlip>
                <a:blip r:embed="rId2"/>
              </a:buBlip>
              <a:defRPr sz="2240">
                <a:effectLst/>
              </a:defRPr>
            </a:pPr>
            <a:r>
              <a:rPr dirty="0"/>
              <a:t>6. </a:t>
            </a:r>
            <a:r>
              <a:rPr dirty="0" err="1"/>
              <a:t>URIError：URI处理函数使用不当</a:t>
            </a:r>
            <a:endParaRPr dirty="0"/>
          </a:p>
        </p:txBody>
      </p:sp>
    </p:spTree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4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/>
              <a:t>“use strict”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/>
              <a:t>不再兼容es3的一些不规则语法。使用全新的es5规范。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两种用法</a:t>
            </a:r>
            <a:r>
              <a:rPr dirty="0"/>
              <a:t>：</a:t>
            </a:r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全局严格模式</a:t>
            </a:r>
            <a:endParaRPr dirty="0"/>
          </a:p>
          <a:p>
            <a:pPr marL="901065" lvl="2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局部函数内严格模式（推荐</a:t>
            </a:r>
            <a:r>
              <a:rPr dirty="0"/>
              <a:t>）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就是一行字符串，不会对不兼容严格模式的浏览器产生影响</a:t>
            </a:r>
            <a:r>
              <a:rPr dirty="0"/>
              <a:t>。</a:t>
            </a:r>
          </a:p>
          <a:p>
            <a:pPr marL="600709" lvl="1" indent="-300354" defTabSz="251460">
              <a:spcBef>
                <a:spcPts val="2700"/>
              </a:spcBef>
              <a:buBlip>
                <a:blip r:embed="rId2"/>
              </a:buBlip>
              <a:defRPr sz="2200">
                <a:effectLst/>
              </a:defRPr>
            </a:pPr>
            <a:r>
              <a:rPr dirty="0" err="1"/>
              <a:t>不支持with,arguments.callee,func.caller,变量赋值前必须声明，局部this必须被赋值</a:t>
            </a:r>
            <a:r>
              <a:rPr dirty="0"/>
              <a:t>(</a:t>
            </a:r>
            <a:r>
              <a:rPr dirty="0" err="1"/>
              <a:t>Person.call</a:t>
            </a:r>
            <a:r>
              <a:rPr dirty="0"/>
              <a:t>(null/undefined) </a:t>
            </a:r>
            <a:r>
              <a:rPr dirty="0" err="1"/>
              <a:t>赋值什么就是什么</a:t>
            </a:r>
            <a:r>
              <a:rPr dirty="0"/>
              <a:t>),</a:t>
            </a:r>
            <a:r>
              <a:rPr dirty="0" err="1"/>
              <a:t>拒绝重复属性和参数</a:t>
            </a:r>
            <a:endParaRPr dirty="0"/>
          </a:p>
        </p:txBody>
      </p:sp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1.DOM — &gt; Document Object Model</a:t>
            </a:r>
          </a:p>
          <a:p>
            <a:pPr marL="540638" indent="-540638" defTabSz="452627">
              <a:spcBef>
                <a:spcPts val="4900"/>
              </a:spcBef>
              <a:buBlip>
                <a:blip r:embed="rId2"/>
              </a:buBlip>
              <a:defRPr sz="3959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css功能的一类对象的集合。也有人称DOM是对HTML以及XML的标准编程接口。</a:t>
            </a:r>
          </a:p>
        </p:txBody>
      </p:sp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1.对节点的增删改查</a:t>
            </a:r>
          </a:p>
          <a:p>
            <a:pPr marL="436880" lvl="1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查</a:t>
            </a:r>
          </a:p>
          <a:p>
            <a:pPr marL="655320" lvl="2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查看元素节点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document代表整个文档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document.getElementById</a:t>
            </a:r>
            <a:r>
              <a:rPr dirty="0"/>
              <a:t>() //</a:t>
            </a:r>
            <a:r>
              <a:rPr dirty="0" err="1"/>
              <a:t>元素id</a:t>
            </a:r>
            <a:r>
              <a:rPr dirty="0"/>
              <a:t> 在Ie8以下的浏览器，不区分id大小写，而且也返回匹配name属性的元素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getElementsByTagName</a:t>
            </a:r>
            <a:r>
              <a:rPr dirty="0"/>
              <a:t>() // </a:t>
            </a:r>
            <a:r>
              <a:rPr dirty="0" err="1"/>
              <a:t>标签名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getElement</a:t>
            </a:r>
            <a:r>
              <a:rPr lang="en-US" altLang="zh-CN" dirty="0" err="1"/>
              <a:t>s</a:t>
            </a:r>
            <a:r>
              <a:rPr dirty="0" err="1"/>
              <a:t>ByName</a:t>
            </a:r>
            <a:r>
              <a:rPr dirty="0"/>
              <a:t>(); //，</a:t>
            </a:r>
            <a:r>
              <a:rPr lang="en-US" dirty="0"/>
              <a:t>IE</a:t>
            </a:r>
            <a:r>
              <a:rPr lang="zh-CN" altLang="en-US" dirty="0"/>
              <a:t>不支持</a:t>
            </a:r>
            <a:r>
              <a:rPr dirty="0" err="1"/>
              <a:t>需注意，只有部分标签name可生效（表单，表单元素，img，iframe</a:t>
            </a:r>
            <a:r>
              <a:rPr dirty="0"/>
              <a:t>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getElementsByClassName</a:t>
            </a:r>
            <a:r>
              <a:rPr dirty="0"/>
              <a:t>() // </a:t>
            </a:r>
            <a:r>
              <a:rPr dirty="0" err="1"/>
              <a:t>类名</a:t>
            </a:r>
            <a:r>
              <a:rPr dirty="0"/>
              <a:t> -&gt; ie8和ie8以下的ie版本中没有，可以多个class一起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  在ie7和ie7以下的版本中没有</a:t>
            </a:r>
          </a:p>
          <a:p>
            <a:pPr marL="873760" lvl="3" indent="-218440" defTabSz="182880">
              <a:spcBef>
                <a:spcPts val="2000"/>
              </a:spcBef>
              <a:buBlip>
                <a:blip r:embed="rId2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querySelectorAll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在ie7和ie7以下的版本中没有</a:t>
            </a:r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>
            <a:spLocks noGrp="1"/>
          </p:cNvSpPr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遍历节点树</a:t>
            </a:r>
            <a:r>
              <a:rPr dirty="0"/>
              <a:t>：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parentNode</a:t>
            </a:r>
            <a:r>
              <a:rPr dirty="0"/>
              <a:t> -&gt; </a:t>
            </a:r>
            <a:r>
              <a:rPr dirty="0" err="1"/>
              <a:t>父节点</a:t>
            </a:r>
            <a:r>
              <a:rPr dirty="0"/>
              <a:t>  (</a:t>
            </a:r>
            <a:r>
              <a:rPr dirty="0" err="1"/>
              <a:t>最顶端的parentNode为#document</a:t>
            </a:r>
            <a:r>
              <a:rPr dirty="0"/>
              <a:t>);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childNodes</a:t>
            </a:r>
            <a:r>
              <a:rPr dirty="0"/>
              <a:t> -&gt; </a:t>
            </a:r>
            <a:r>
              <a:rPr dirty="0" err="1"/>
              <a:t>子节点们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firstChild</a:t>
            </a:r>
            <a:r>
              <a:rPr dirty="0"/>
              <a:t> -&gt; </a:t>
            </a:r>
            <a:r>
              <a:rPr dirty="0" err="1"/>
              <a:t>第一个子节点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lastChild</a:t>
            </a:r>
            <a:r>
              <a:rPr dirty="0"/>
              <a:t> -&gt; </a:t>
            </a:r>
            <a:r>
              <a:rPr dirty="0" err="1"/>
              <a:t>最后一个子节点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nextSibling</a:t>
            </a:r>
            <a:r>
              <a:rPr dirty="0"/>
              <a:t>-&gt;</a:t>
            </a:r>
            <a:r>
              <a:rPr dirty="0" err="1"/>
              <a:t>后一个兄弟</a:t>
            </a:r>
            <a:r>
              <a:rPr lang="zh-CN" altLang="en-US" dirty="0"/>
              <a:t>节点</a:t>
            </a:r>
            <a:r>
              <a:rPr dirty="0"/>
              <a:t> </a:t>
            </a:r>
            <a:r>
              <a:rPr dirty="0" err="1"/>
              <a:t>previousSibling</a:t>
            </a:r>
            <a:r>
              <a:rPr dirty="0"/>
              <a:t>-&gt;</a:t>
            </a:r>
            <a:r>
              <a:rPr dirty="0" err="1"/>
              <a:t>前一个兄弟</a:t>
            </a:r>
            <a:r>
              <a:rPr lang="zh-CN" altLang="en-US" dirty="0"/>
              <a:t>节点</a:t>
            </a:r>
            <a:endParaRPr dirty="0"/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基于元素节点树的遍历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parentElement</a:t>
            </a:r>
            <a:r>
              <a:rPr dirty="0"/>
              <a:t> -&gt; </a:t>
            </a:r>
            <a:r>
              <a:rPr dirty="0" err="1"/>
              <a:t>返回当前元素的父元素节点</a:t>
            </a:r>
            <a:r>
              <a:rPr dirty="0"/>
              <a:t> (</a:t>
            </a:r>
            <a:r>
              <a:rPr dirty="0" err="1"/>
              <a:t>IE不兼容</a:t>
            </a:r>
            <a:r>
              <a:rPr dirty="0"/>
              <a:t>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/>
              <a:t>children -&gt; </a:t>
            </a:r>
            <a:r>
              <a:rPr dirty="0" err="1"/>
              <a:t>只返回当前元素的元素子节点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node.childElementCount</a:t>
            </a:r>
            <a:r>
              <a:rPr dirty="0"/>
              <a:t>  === </a:t>
            </a:r>
            <a:r>
              <a:rPr dirty="0" err="1"/>
              <a:t>node.children.length当前元素节点的子元素节点个数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firstElementChild</a:t>
            </a:r>
            <a:r>
              <a:rPr dirty="0"/>
              <a:t> -&gt; </a:t>
            </a:r>
            <a:r>
              <a:rPr dirty="0" err="1"/>
              <a:t>返回的是第一个元素节点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lastElementChild</a:t>
            </a:r>
            <a:r>
              <a:rPr dirty="0"/>
              <a:t> -&gt; </a:t>
            </a:r>
            <a:r>
              <a:rPr dirty="0" err="1"/>
              <a:t>返回的是最后一个元素节点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2"/>
              </a:buBlip>
              <a:defRPr sz="1600">
                <a:effectLst/>
              </a:defRPr>
            </a:pPr>
            <a:r>
              <a:rPr dirty="0" err="1"/>
              <a:t>nextElementSibling</a:t>
            </a:r>
            <a:r>
              <a:rPr dirty="0"/>
              <a:t> / </a:t>
            </a:r>
            <a:r>
              <a:rPr dirty="0" err="1"/>
              <a:t>previousElementSibling</a:t>
            </a:r>
            <a:r>
              <a:rPr dirty="0"/>
              <a:t> -&gt;</a:t>
            </a:r>
            <a:r>
              <a:rPr dirty="0" err="1"/>
              <a:t>返回后一个</a:t>
            </a:r>
            <a:r>
              <a:rPr dirty="0"/>
              <a:t>/</a:t>
            </a:r>
            <a:r>
              <a:rPr dirty="0" err="1"/>
              <a:t>前一个兄弟元素节点（IE不兼容</a:t>
            </a:r>
            <a:r>
              <a:rPr dirty="0"/>
              <a:t>)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3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节点的类型</a:t>
            </a:r>
            <a:endParaRPr dirty="0"/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元素节点</a:t>
            </a:r>
            <a:r>
              <a:rPr dirty="0"/>
              <a:t>   —— 1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属性节点</a:t>
            </a:r>
            <a:r>
              <a:rPr dirty="0"/>
              <a:t>   —— 2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文本节点</a:t>
            </a:r>
            <a:r>
              <a:rPr dirty="0"/>
              <a:t>   —— 3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注释节点</a:t>
            </a:r>
            <a:r>
              <a:rPr dirty="0"/>
              <a:t>   —— 8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/>
              <a:t>document  —— 9</a:t>
            </a:r>
          </a:p>
          <a:p>
            <a:pPr marL="622554" lvl="1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DocumentFragment</a:t>
            </a:r>
            <a:r>
              <a:rPr dirty="0"/>
              <a:t>  ——  11 </a:t>
            </a:r>
          </a:p>
          <a:p>
            <a:pPr marL="311277" indent="-311277" algn="l" defTabSz="260604">
              <a:spcBef>
                <a:spcPts val="2800"/>
              </a:spcBef>
              <a:buSzPct val="35000"/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获取节点类型</a:t>
            </a:r>
            <a:r>
              <a:rPr dirty="0"/>
              <a:t>   </a:t>
            </a:r>
            <a:r>
              <a:rPr dirty="0" err="1"/>
              <a:t>nodeType</a:t>
            </a:r>
            <a:r>
              <a:rPr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2327188"/>
      </p:ext>
    </p:extLst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节点的四个属性</a:t>
            </a:r>
            <a:endParaRPr dirty="0"/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nodeName</a:t>
            </a:r>
            <a:endParaRPr dirty="0"/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元素的标签名，以大写形式表示,只读</a:t>
            </a:r>
            <a:endParaRPr dirty="0"/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nodeValue</a:t>
            </a:r>
            <a:endParaRPr dirty="0"/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Text节点或Comment节点的文本内容,可读写</a:t>
            </a:r>
            <a:endParaRPr dirty="0"/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nodeType</a:t>
            </a:r>
            <a:endParaRPr dirty="0"/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该节点的类型，只读</a:t>
            </a:r>
            <a:endParaRPr dirty="0"/>
          </a:p>
          <a:p>
            <a:pPr marL="491490" lvl="1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/>
              <a:t>attributes</a:t>
            </a:r>
          </a:p>
          <a:p>
            <a:pPr marL="737234" lvl="2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/>
              <a:t>Element </a:t>
            </a:r>
            <a:r>
              <a:rPr dirty="0" err="1"/>
              <a:t>节点的属性集合</a:t>
            </a:r>
            <a:endParaRPr dirty="0"/>
          </a:p>
          <a:p>
            <a:pPr marL="245745" indent="-245745" algn="l" defTabSz="205739">
              <a:spcBef>
                <a:spcPts val="2200"/>
              </a:spcBef>
              <a:buSzPct val="35000"/>
              <a:buBlip>
                <a:blip r:embed="rId2"/>
              </a:buBlip>
              <a:defRPr sz="1800">
                <a:effectLst/>
              </a:defRPr>
            </a:pPr>
            <a:r>
              <a:rPr dirty="0" err="1"/>
              <a:t>节点的一个方法</a:t>
            </a:r>
            <a:r>
              <a:rPr dirty="0"/>
              <a:t>  </a:t>
            </a:r>
            <a:r>
              <a:rPr dirty="0" err="1"/>
              <a:t>Node.hasChildNodes</a:t>
            </a:r>
            <a:r>
              <a:rPr dirty="0"/>
              <a:t>();</a:t>
            </a:r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/>
          </p:cNvSpPr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zh-CN" altLang="en-US" dirty="0"/>
              <a:t>接口</a:t>
            </a:r>
            <a:endParaRPr dirty="0"/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/>
              <a:t>Element</a:t>
            </a:r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HTMLElement</a:t>
            </a:r>
            <a:endParaRPr dirty="0"/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HTMLHeadElement</a:t>
            </a:r>
            <a:endParaRPr dirty="0"/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HTMLBodyElement</a:t>
            </a:r>
            <a:endParaRPr dirty="0"/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1.getElementById方法定义在Document.prototype上，即Element节点上不能使用。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2.getElementsByName方法定义在HTMLDocument.prototype上，即非html中的document以外不能使用(xml </a:t>
            </a:r>
            <a:r>
              <a:rPr dirty="0" err="1"/>
              <a:t>document,Element</a:t>
            </a:r>
            <a:r>
              <a:rPr dirty="0"/>
              <a:t>)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3.getElementsByTagName方法定义在Document.prototype 和 </a:t>
            </a:r>
            <a:r>
              <a:rPr dirty="0" err="1"/>
              <a:t>Element.prototype上</a:t>
            </a:r>
            <a:endParaRPr dirty="0"/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4.HTMLDocument.prototype定义了一些常用的属性，body,head,分别指代HTML文档中的&lt;body&gt;&lt;head&gt;</a:t>
            </a:r>
            <a:r>
              <a:rPr dirty="0" err="1"/>
              <a:t>标签</a:t>
            </a:r>
            <a:r>
              <a:rPr dirty="0"/>
              <a:t>。</a:t>
            </a:r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5.Document.prototype上定义了documentElement属性，指代文档的根元素，在HTML文档中，他总是指代&lt;html&gt;</a:t>
            </a:r>
            <a:r>
              <a:rPr dirty="0" err="1"/>
              <a:t>元素</a:t>
            </a:r>
            <a:endParaRPr dirty="0"/>
          </a:p>
          <a:p>
            <a:pPr marL="278511" indent="-278511" defTabSz="233172">
              <a:spcBef>
                <a:spcPts val="2500"/>
              </a:spcBef>
              <a:buBlip>
                <a:blip r:embed="rId2"/>
              </a:buBlip>
              <a:defRPr sz="2040">
                <a:effectLst/>
              </a:defRPr>
            </a:pPr>
            <a:r>
              <a:rPr dirty="0"/>
              <a:t>6.getElementsByClassName、querySelectorAll、querySelector在Document,Element类中均有定义</a:t>
            </a:r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1.遍历元素节点树，要求不能用children属性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2.封装函数，返回元素e的第n层祖先元素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3.封装函数，返回元素e的第n个兄弟节点，n为正，返回后面的兄弟节点，n为负，返回前面的，n为0，返回自己。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4.编辑函数，封装children功能，解决以前部分浏览器的兼容性问题</a:t>
            </a:r>
            <a:r>
              <a:rPr lang="en-US" altLang="zh-CN" dirty="0"/>
              <a:t> </a:t>
            </a:r>
            <a:endParaRPr dirty="0"/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5.自己封装hasChildren()</a:t>
            </a:r>
            <a:r>
              <a:rPr dirty="0" err="1"/>
              <a:t>方法，不可用children属性</a:t>
            </a:r>
            <a:endParaRPr dirty="0"/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>
            <a:spLocks noGrp="1"/>
          </p:cNvSpPr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/>
              <a:t>增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document.createElement</a:t>
            </a:r>
            <a:r>
              <a:rPr dirty="0"/>
              <a:t>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document.createTextNode</a:t>
            </a:r>
            <a:r>
              <a:rPr dirty="0"/>
              <a:t>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document.createComment</a:t>
            </a:r>
            <a:r>
              <a:rPr dirty="0"/>
              <a:t>();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document.createDocumentFragment</a:t>
            </a:r>
            <a:r>
              <a:rPr dirty="0"/>
              <a:t>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/>
              <a:t>插</a:t>
            </a:r>
            <a:r>
              <a:rPr lang="en-US" altLang="zh-CN" dirty="0"/>
              <a:t>----</a:t>
            </a:r>
            <a:r>
              <a:rPr lang="zh-CN" altLang="en-US" dirty="0"/>
              <a:t>剪切操作</a:t>
            </a:r>
            <a:endParaRPr dirty="0"/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PARENTNODE.appendChild</a:t>
            </a:r>
            <a:r>
              <a:rPr dirty="0"/>
              <a:t>();</a:t>
            </a:r>
            <a:r>
              <a:rPr lang="en-US" altLang="zh-CN" dirty="0"/>
              <a:t>  </a:t>
            </a:r>
            <a:endParaRPr dirty="0"/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PARENTNODE.insertBefore</a:t>
            </a:r>
            <a:r>
              <a:rPr dirty="0"/>
              <a:t>(a, b):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/>
              <a:t>删</a:t>
            </a:r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parent.removeChild</a:t>
            </a:r>
            <a:r>
              <a:rPr dirty="0"/>
              <a:t>();</a:t>
            </a:r>
          </a:p>
          <a:p>
            <a:pPr marL="262127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替换</a:t>
            </a:r>
            <a:endParaRPr dirty="0"/>
          </a:p>
          <a:p>
            <a:pPr marL="524255" lvl="1" indent="-262127" defTabSz="219455">
              <a:spcBef>
                <a:spcPts val="2400"/>
              </a:spcBef>
              <a:buBlip>
                <a:blip r:embed="rId2"/>
              </a:buBlip>
              <a:defRPr sz="1919">
                <a:effectLst/>
              </a:defRPr>
            </a:pPr>
            <a:r>
              <a:rPr dirty="0" err="1"/>
              <a:t>parent.replaceChild</a:t>
            </a:r>
            <a:r>
              <a:rPr dirty="0"/>
              <a:t>(new, origin);</a:t>
            </a:r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Element节点的一些属性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innerHTML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innerText</a:t>
            </a:r>
            <a:r>
              <a:rPr dirty="0"/>
              <a:t>(</a:t>
            </a:r>
            <a:r>
              <a:rPr dirty="0" err="1"/>
              <a:t>火狐不兼容</a:t>
            </a:r>
            <a:r>
              <a:rPr dirty="0"/>
              <a:t>) / </a:t>
            </a:r>
            <a:r>
              <a:rPr dirty="0" err="1"/>
              <a:t>textContent</a:t>
            </a:r>
            <a:r>
              <a:rPr dirty="0"/>
              <a:t>(</a:t>
            </a:r>
            <a:r>
              <a:rPr dirty="0" err="1"/>
              <a:t>老版本IE不好使</a:t>
            </a:r>
            <a:r>
              <a:rPr dirty="0"/>
              <a:t>)</a:t>
            </a:r>
          </a:p>
          <a:p>
            <a:pPr marL="409575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Element节点的一些方法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ele.setAttribute</a:t>
            </a:r>
            <a:r>
              <a:rPr dirty="0"/>
              <a:t>()</a:t>
            </a:r>
          </a:p>
          <a:p>
            <a:pPr marL="819150" lvl="1" indent="-409575" defTabSz="342900">
              <a:spcBef>
                <a:spcPts val="3700"/>
              </a:spcBef>
              <a:buBlip>
                <a:blip r:embed="rId2"/>
              </a:buBlip>
              <a:defRPr sz="3000">
                <a:effectLst/>
              </a:defRPr>
            </a:pPr>
            <a:r>
              <a:rPr dirty="0" err="1"/>
              <a:t>ele.getAttribute</a:t>
            </a:r>
            <a:r>
              <a:rPr dirty="0"/>
              <a:t>();</a:t>
            </a:r>
          </a:p>
        </p:txBody>
      </p: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请编写一段JavaScript脚本生成下面这段DOM结构。要求：使用标准的DOM方法或属性</a:t>
            </a:r>
            <a:r>
              <a:rPr dirty="0"/>
              <a:t>。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&lt;div class="example"&gt;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	&lt;p class="slogan"&gt;</a:t>
            </a:r>
            <a:r>
              <a:rPr dirty="0" err="1"/>
              <a:t>姬成</a:t>
            </a:r>
            <a:r>
              <a:rPr lang="zh-CN" altLang="en-US" dirty="0"/>
              <a:t>，长的还行</a:t>
            </a:r>
            <a:r>
              <a:rPr lang="en-US" altLang="zh-CN" dirty="0"/>
              <a:t> </a:t>
            </a:r>
            <a:r>
              <a:rPr dirty="0"/>
              <a:t>&lt;/p&gt;</a:t>
            </a:r>
            <a:endParaRPr lang="en-US" altLang="zh-CN"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/>
              <a:t>	&lt;strong&gt;</a:t>
            </a:r>
            <a:r>
              <a:rPr lang="zh-CN" altLang="en-US" dirty="0"/>
              <a:t>邓哥，</a:t>
            </a:r>
            <a:r>
              <a:rPr lang="en-US" altLang="zh-CN" dirty="0"/>
              <a:t>amazing &lt;/strong&gt;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&lt;/div&gt;</a:t>
            </a:r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382270" indent="-382270">
              <a:spcBef>
                <a:spcPts val="0"/>
              </a:spcBef>
              <a:buBlip>
                <a:blip r:embed="rId2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提示</a:t>
            </a:r>
            <a:r>
              <a:rPr dirty="0"/>
              <a:t> </a:t>
            </a:r>
            <a:r>
              <a:rPr dirty="0" err="1"/>
              <a:t>dom.className</a:t>
            </a:r>
            <a:r>
              <a:rPr dirty="0"/>
              <a:t> </a:t>
            </a:r>
            <a:r>
              <a:rPr dirty="0" err="1"/>
              <a:t>可以读写class</a:t>
            </a:r>
            <a:endParaRPr dirty="0"/>
          </a:p>
        </p:txBody>
      </p: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1.封装函数insertAfter()；</a:t>
            </a:r>
            <a:r>
              <a:rPr dirty="0" err="1"/>
              <a:t>功能类似insertBefore</a:t>
            </a:r>
            <a:r>
              <a:rPr dirty="0"/>
              <a:t>();</a:t>
            </a:r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提示:可忽略老版本浏览器，直接在Element.prototype上编程</a:t>
            </a:r>
            <a:endParaRPr dirty="0"/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2.封装remove(); </a:t>
            </a:r>
            <a:r>
              <a:rPr dirty="0" err="1"/>
              <a:t>使得child.remove</a:t>
            </a:r>
            <a:r>
              <a:rPr dirty="0"/>
              <a:t>()</a:t>
            </a:r>
            <a:r>
              <a:rPr dirty="0" err="1"/>
              <a:t>直接可以销毁自身</a:t>
            </a:r>
            <a:endParaRPr dirty="0"/>
          </a:p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3.将目标节点内部的节点顺序</a:t>
            </a:r>
            <a:r>
              <a:rPr lang="zh-CN" altLang="en-US" dirty="0"/>
              <a:t>，</a:t>
            </a:r>
            <a:r>
              <a:rPr dirty="0" err="1"/>
              <a:t>逆序</a:t>
            </a:r>
            <a:r>
              <a:rPr dirty="0"/>
              <a:t>。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eg</a:t>
            </a:r>
            <a:r>
              <a:rPr dirty="0"/>
              <a:t>:&lt;div&gt; &lt;a&gt;&lt;/a&gt; 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&gt;&lt;/div&gt; </a:t>
            </a:r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&lt;div&gt;&lt;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&gt;&lt;a&gt;&lt;/a&gt;&lt;/div&gt;</a:t>
            </a:r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js三大部分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ECMAScript、DOM、BOM</a:t>
            </a:r>
            <a:endParaRPr dirty="0"/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p:transition spd="slow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en-US" altLang="zh-CN" dirty="0"/>
              <a:t>/</a:t>
            </a:r>
            <a:r>
              <a:rPr lang="en-US" altLang="zh-CN" dirty="0" err="1"/>
              <a:t>BOM</a:t>
            </a:r>
            <a:r>
              <a:rPr dirty="0" err="1"/>
              <a:t>基本操作</a:t>
            </a:r>
            <a:endParaRPr dirty="0"/>
          </a:p>
        </p:txBody>
      </p:sp>
      <p:sp>
        <p:nvSpPr>
          <p:cNvPr id="836" name="Shape 8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查看滚动条的滚动距离</a:t>
            </a:r>
            <a:endParaRPr dirty="0"/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window.pageXOffset</a:t>
            </a:r>
            <a:r>
              <a:rPr dirty="0"/>
              <a:t>/</a:t>
            </a:r>
            <a:r>
              <a:rPr dirty="0" err="1"/>
              <a:t>pageYOffset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/>
              <a:t>IE8及IE8以下不兼容</a:t>
            </a:r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document.body</a:t>
            </a:r>
            <a:r>
              <a:rPr dirty="0"/>
              <a:t>/</a:t>
            </a:r>
            <a:r>
              <a:rPr dirty="0" err="1"/>
              <a:t>documentElement.scrollLeft</a:t>
            </a:r>
            <a:r>
              <a:rPr dirty="0"/>
              <a:t>/</a:t>
            </a:r>
            <a:r>
              <a:rPr dirty="0" err="1"/>
              <a:t>scrollTop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兼容性比较混乱，用时取两个值相加，因为不可能存在两个同时有值</a:t>
            </a:r>
            <a:endParaRPr dirty="0"/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封装兼容性方法，g求滚动轮滚动距离getScrollOffset</a:t>
            </a:r>
            <a:r>
              <a:rPr dirty="0"/>
              <a:t>()</a:t>
            </a:r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277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查看视口的尺寸</a:t>
            </a:r>
            <a:endParaRPr dirty="0"/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window.innerWidth</a:t>
            </a:r>
            <a:r>
              <a:rPr dirty="0"/>
              <a:t>/</a:t>
            </a:r>
            <a:r>
              <a:rPr dirty="0" err="1"/>
              <a:t>innerHeight</a:t>
            </a:r>
            <a:r>
              <a:rPr lang="en-US" altLang="zh-CN" dirty="0"/>
              <a:t> </a:t>
            </a:r>
            <a:r>
              <a:rPr lang="zh-CN" altLang="en-US" dirty="0"/>
              <a:t>（加上 滚动条宽度 </a:t>
            </a:r>
            <a:r>
              <a:rPr lang="en-US" altLang="zh-CN" dirty="0"/>
              <a:t>/ </a:t>
            </a:r>
            <a:r>
              <a:rPr lang="zh-CN" altLang="en-US" dirty="0"/>
              <a:t>高度）</a:t>
            </a:r>
            <a:endParaRPr dirty="0"/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/>
              <a:t>IE8及IE8以下不兼容</a:t>
            </a:r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document.documentElement.clientWidth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标准模式下，任意浏览器都兼容</a:t>
            </a:r>
            <a:endParaRPr dirty="0"/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document.body.clientWidth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3830" lvl="2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适用于怪异模式下的浏览器</a:t>
            </a:r>
            <a:endParaRPr dirty="0"/>
          </a:p>
          <a:p>
            <a:pPr marL="622554" lvl="1" indent="-311277" defTabSz="260604">
              <a:spcBef>
                <a:spcPts val="2800"/>
              </a:spcBef>
              <a:buBlip>
                <a:blip r:embed="rId2"/>
              </a:buBlip>
              <a:defRPr sz="2280">
                <a:effectLst/>
              </a:defRPr>
            </a:pPr>
            <a:r>
              <a:rPr dirty="0" err="1"/>
              <a:t>封装兼容性方法，返回浏览器视口尺寸getViewportOffset</a:t>
            </a:r>
            <a:r>
              <a:rPr dirty="0"/>
              <a:t>()</a:t>
            </a:r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503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 err="1"/>
              <a:t>查看元素的几何尺寸</a:t>
            </a:r>
            <a:endParaRPr dirty="0"/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 err="1"/>
              <a:t>domEle.getBoundingClientRect</a:t>
            </a:r>
            <a:r>
              <a:rPr dirty="0"/>
              <a:t>();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 err="1"/>
              <a:t>兼容性很好</a:t>
            </a:r>
            <a:endParaRPr dirty="0"/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/>
              <a:t>该方法返回一个对象，对象里面有left,top,right,bottom等属性。left和top代表该元素左上角的X和Y坐标，right和bottom代表元素右下角的X和Y坐标</a:t>
            </a:r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 err="1"/>
              <a:t>height和width属性老版本IE并未实现</a:t>
            </a:r>
            <a:endParaRPr dirty="0"/>
          </a:p>
          <a:p>
            <a:pPr marL="699007" lvl="1" indent="-349503" defTabSz="292607">
              <a:spcBef>
                <a:spcPts val="3200"/>
              </a:spcBef>
              <a:buBlip>
                <a:blip r:embed="rId2"/>
              </a:buBlip>
              <a:defRPr sz="2559">
                <a:effectLst/>
              </a:defRPr>
            </a:pPr>
            <a:r>
              <a:rPr dirty="0" err="1"/>
              <a:t>返回的结果并不是“实时的</a:t>
            </a:r>
            <a:r>
              <a:rPr dirty="0"/>
              <a:t>”</a:t>
            </a:r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查看元素的尺寸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dom.offsetWidth，dom.offsetHeight</a:t>
            </a:r>
            <a:endParaRPr dirty="0"/>
          </a:p>
          <a:p>
            <a:pPr marL="289432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查看元素的位置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dom.offsetLeft</a:t>
            </a:r>
            <a:r>
              <a:rPr dirty="0"/>
              <a:t>, </a:t>
            </a:r>
            <a:r>
              <a:rPr dirty="0" err="1"/>
              <a:t>dom.offsetTop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对于无定位父级的元素，返回相对文档的坐标。对于有定位父级的元素，返回相对于最近的有定位的父级的坐标</a:t>
            </a:r>
            <a:r>
              <a:rPr dirty="0"/>
              <a:t>。</a:t>
            </a:r>
            <a:r>
              <a:rPr lang="en-US" altLang="zh-CN" dirty="0"/>
              <a:t>(</a:t>
            </a:r>
            <a:r>
              <a:rPr lang="zh-CN" altLang="en-US" dirty="0"/>
              <a:t>无论是 </a:t>
            </a:r>
            <a:r>
              <a:rPr lang="en-US" altLang="zh-CN" dirty="0"/>
              <a:t>left </a:t>
            </a:r>
            <a:r>
              <a:rPr lang="zh-CN" altLang="en-US" dirty="0"/>
              <a:t>还是</a:t>
            </a:r>
            <a:r>
              <a:rPr lang="en-US" altLang="zh-CN" dirty="0"/>
              <a:t>margin-left</a:t>
            </a:r>
            <a:r>
              <a:rPr lang="zh-CN" altLang="en-US" dirty="0"/>
              <a:t>等都是距离。 </a:t>
            </a:r>
            <a:r>
              <a:rPr lang="en-US" altLang="zh-CN" dirty="0"/>
              <a:t>)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dom.offsetParent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返回最近的有定位的父级，如无，返回body</a:t>
            </a:r>
            <a:r>
              <a:rPr dirty="0"/>
              <a:t>, </a:t>
            </a:r>
            <a:r>
              <a:rPr dirty="0" err="1"/>
              <a:t>body.offsetParent</a:t>
            </a:r>
            <a:r>
              <a:rPr dirty="0"/>
              <a:t> </a:t>
            </a:r>
            <a:r>
              <a:rPr dirty="0" err="1"/>
              <a:t>返回null</a:t>
            </a:r>
            <a:endParaRPr dirty="0"/>
          </a:p>
          <a:p>
            <a:pPr marL="578865" lvl="1" indent="-289432" defTabSz="242315">
              <a:spcBef>
                <a:spcPts val="2600"/>
              </a:spcBef>
              <a:buBlip>
                <a:blip r:embed="rId2"/>
              </a:buBlip>
              <a:defRPr sz="2120">
                <a:effectLst/>
              </a:defRPr>
            </a:pPr>
            <a:r>
              <a:rPr dirty="0" err="1"/>
              <a:t>eg：求元素相对于文档的坐标</a:t>
            </a:r>
            <a:r>
              <a:rPr lang="en-US" altLang="zh-CN" dirty="0"/>
              <a:t> </a:t>
            </a:r>
            <a:r>
              <a:rPr lang="en-US" altLang="zh-CN" dirty="0" err="1"/>
              <a:t>getElementPosition</a:t>
            </a:r>
            <a:r>
              <a:rPr lang="en-US" altLang="zh-CN" dirty="0"/>
              <a:t>()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0559422"/>
      </p:ext>
    </p:extLst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809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让滚动条滚动</a:t>
            </a:r>
            <a:endParaRPr dirty="0"/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window上有三个方法</a:t>
            </a:r>
            <a:endParaRPr dirty="0"/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/>
              <a:t>scroll(),</a:t>
            </a:r>
            <a:r>
              <a:rPr dirty="0" err="1"/>
              <a:t>scrollTo</a:t>
            </a:r>
            <a:r>
              <a:rPr dirty="0"/>
              <a:t>(),</a:t>
            </a:r>
            <a:r>
              <a:rPr dirty="0" err="1"/>
              <a:t>scrollBy</a:t>
            </a:r>
            <a:r>
              <a:rPr dirty="0"/>
              <a:t>();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三个方法功能类似，用法都是将x,y坐标传入。即实现让滚动轮滚动到当前位置</a:t>
            </a:r>
            <a:r>
              <a:rPr dirty="0"/>
              <a:t>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区别：scrollBy</a:t>
            </a:r>
            <a:r>
              <a:rPr dirty="0"/>
              <a:t>()</a:t>
            </a:r>
            <a:r>
              <a:rPr dirty="0" err="1"/>
              <a:t>会在之前的数据基础之上做累加</a:t>
            </a:r>
            <a:r>
              <a:rPr dirty="0"/>
              <a:t>。</a:t>
            </a:r>
          </a:p>
          <a:p>
            <a:pPr marL="753618" lvl="1" indent="-376809" defTabSz="315468">
              <a:spcBef>
                <a:spcPts val="3400"/>
              </a:spcBef>
              <a:buBlip>
                <a:blip r:embed="rId2"/>
              </a:buBlip>
              <a:defRPr sz="2760">
                <a:effectLst/>
              </a:defRPr>
            </a:pPr>
            <a:r>
              <a:rPr dirty="0" err="1"/>
              <a:t>eg：利用scrollBy</a:t>
            </a:r>
            <a:r>
              <a:rPr dirty="0"/>
              <a:t>() </a:t>
            </a:r>
            <a:r>
              <a:rPr dirty="0" err="1"/>
              <a:t>快速阅读的功能</a:t>
            </a:r>
            <a:endParaRPr dirty="0"/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730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读写元素css属性</a:t>
            </a:r>
            <a:endParaRPr dirty="0"/>
          </a:p>
          <a:p>
            <a:pPr marL="775461" lvl="1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dom.style.prop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可读写行间样式，没有兼容性问题，碰到float这样的关键字属性，前面应加css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eg:float</a:t>
            </a:r>
            <a:r>
              <a:rPr dirty="0"/>
              <a:t> — &gt; </a:t>
            </a:r>
            <a:r>
              <a:rPr dirty="0" err="1"/>
              <a:t>cssFloat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符合属性必须拆解，组合单词变成小驼峰式写法</a:t>
            </a:r>
            <a:endParaRPr dirty="0"/>
          </a:p>
          <a:p>
            <a:pPr marL="1163192" lvl="2" indent="-387730" defTabSz="324611">
              <a:spcBef>
                <a:spcPts val="3500"/>
              </a:spcBef>
              <a:buBlip>
                <a:blip r:embed="rId2"/>
              </a:buBlip>
              <a:defRPr sz="2840">
                <a:effectLst/>
              </a:defRPr>
            </a:pPr>
            <a:r>
              <a:rPr dirty="0" err="1"/>
              <a:t>写入的值必须是字符串格式</a:t>
            </a:r>
            <a:endParaRPr dirty="0"/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4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69" lvl="1" indent="-464184" defTabSz="388620">
              <a:spcBef>
                <a:spcPts val="4200"/>
              </a:spcBef>
              <a:buBlip>
                <a:blip r:embed="rId2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p:transition spd="slow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查询样式</a:t>
            </a:r>
            <a:endParaRPr dirty="0"/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ele.currentStyle</a:t>
            </a:r>
            <a:endParaRPr dirty="0"/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计算样式只读</a:t>
            </a:r>
            <a:endParaRPr dirty="0"/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返回的计算样式的值不是经过转换的绝对值</a:t>
            </a:r>
            <a:endParaRPr dirty="0"/>
          </a:p>
          <a:p>
            <a:pPr marL="840994" lvl="1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IE独有的属性</a:t>
            </a:r>
            <a:endParaRPr dirty="0"/>
          </a:p>
          <a:p>
            <a:pPr marL="420497" indent="-420497" defTabSz="352043">
              <a:spcBef>
                <a:spcPts val="3800"/>
              </a:spcBef>
              <a:buBlip>
                <a:blip r:embed="rId2"/>
              </a:buBlip>
              <a:defRPr sz="3080">
                <a:effectLst/>
              </a:defRPr>
            </a:pPr>
            <a:r>
              <a:rPr dirty="0" err="1"/>
              <a:t>封装兼容性方法getStyle</a:t>
            </a:r>
            <a:r>
              <a:rPr dirty="0"/>
              <a:t>(</a:t>
            </a:r>
            <a:r>
              <a:rPr dirty="0" err="1"/>
              <a:t>obj,prop</a:t>
            </a:r>
            <a:r>
              <a:rPr dirty="0"/>
              <a:t>);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10741</TotalTime>
  <Words>3577</Words>
  <Application>Microsoft Office PowerPoint</Application>
  <PresentationFormat>自定义</PresentationFormat>
  <Paragraphs>836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39" baseType="lpstr">
      <vt:lpstr>Helvetica Neue</vt:lpstr>
      <vt:lpstr>Optima</vt:lpstr>
      <vt:lpstr>Arial</vt:lpstr>
      <vt:lpstr>Helvetica</vt:lpstr>
      <vt:lpstr>Verdana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DOM接口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DOM/BOM基本操作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cp:lastModifiedBy>陈思彤</cp:lastModifiedBy>
  <cp:revision>92</cp:revision>
  <dcterms:modified xsi:type="dcterms:W3CDTF">2017-09-09T17:11:43Z</dcterms:modified>
</cp:coreProperties>
</file>